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9"/>
  </p:notesMasterIdLst>
  <p:sldIdLst>
    <p:sldId id="256" r:id="rId2"/>
    <p:sldId id="257" r:id="rId3"/>
    <p:sldId id="274" r:id="rId4"/>
    <p:sldId id="283" r:id="rId5"/>
    <p:sldId id="288" r:id="rId6"/>
    <p:sldId id="285" r:id="rId7"/>
    <p:sldId id="286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4179"/>
    <a:srgbClr val="0AE424"/>
    <a:srgbClr val="2CA50F"/>
    <a:srgbClr val="24FC95"/>
    <a:srgbClr val="38B674"/>
    <a:srgbClr val="B55F39"/>
    <a:srgbClr val="B6BA16"/>
    <a:srgbClr val="71A729"/>
    <a:srgbClr val="A8DB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33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B839C-DA21-428D-B928-FA7ACA505812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40B9AB-CDDD-4A90-8FF9-7C438BDC4D1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587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8CCC93-2C2A-4419-8BE2-8990326FA898}" type="datetimeFigureOut">
              <a:rPr lang="ru-RU" smtClean="0"/>
              <a:pPr/>
              <a:t>22.04.2020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90F07F90-7159-4223-8242-E7F82D498C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2%D0%B0%D1%82%D0%B0%D1%80%D1%81%D1%82%D0%B0%D0%BD" TargetMode="External"/><Relationship Id="rId2" Type="http://schemas.openxmlformats.org/officeDocument/2006/relationships/hyperlink" Target="https://ru.wikipedia.org/wiki/%D0%90%D1%82%D0%BD%D0%B8%D0%BD%D1%81%D0%BA%D0%B8%D0%B9_%D1%80%D0%B0%D0%B9%D0%BE%D0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u.wikipedia.org/wiki/%D0%A0%D0%BE%D1%81%D1%81%D0%B8%D1%8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2006_%D0%B3%D0%BE%D0%B4" TargetMode="External"/><Relationship Id="rId2" Type="http://schemas.openxmlformats.org/officeDocument/2006/relationships/hyperlink" Target="https://ru.wikipedia.org/wiki/3_%D0%BC%D0%B0%D1%80%D1%82%D0%B0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3%D1%83%D1%81%D0%B8%D0%BD%D0%BE%D0%B5_%D0%BF%D0%B5%D1%80%D0%BE" TargetMode="External"/><Relationship Id="rId2" Type="http://schemas.openxmlformats.org/officeDocument/2006/relationships/hyperlink" Target="https://ru.wikipedia.org/wiki/%D0%A2%D1%8E%D0%BB%D1%8C%D0%BF%D0%B0%D0%BD" TargetMode="Externa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endParaRPr lang="ru-RU" sz="3600" b="1" spc="0" dirty="0">
              <a:ln w="11430"/>
              <a:solidFill>
                <a:schemeClr val="accent2">
                  <a:lumMod val="50000"/>
                </a:schemeClr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</a:rPr>
              <a:t>«Гербы городов Золотого кольца России»</a:t>
            </a:r>
          </a:p>
        </p:txBody>
      </p:sp>
    </p:spTree>
  </p:cSld>
  <p:clrMapOvr>
    <a:masterClrMapping/>
  </p:clrMapOvr>
  <p:transition advTm="311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600" b="1" dirty="0" smtClean="0">
                <a:solidFill>
                  <a:schemeClr val="tx2">
                    <a:lumMod val="75000"/>
                  </a:schemeClr>
                </a:solidFill>
              </a:rPr>
              <a:t>Герб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( от нем. </a:t>
            </a:r>
            <a:r>
              <a:rPr lang="ru-RU" sz="3600" dirty="0" err="1" smtClean="0">
                <a:solidFill>
                  <a:schemeClr val="tx2">
                    <a:lumMod val="75000"/>
                  </a:schemeClr>
                </a:solidFill>
              </a:rPr>
              <a:t>Erbe</a:t>
            </a: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</a:rPr>
              <a:t> — наследство), эмблема, наследственный отличительный знак, сочетание фигур и предметов, которым придаётся символическое значение, выражающее исторические традиции города.</a:t>
            </a:r>
            <a:endParaRPr lang="ru-RU" sz="36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tx2">
                    <a:lumMod val="75000"/>
                  </a:schemeClr>
                </a:solidFill>
              </a:rPr>
              <a:t>Что такое  герб города?</a:t>
            </a:r>
            <a:endParaRPr lang="ru-RU" sz="54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advTm="8734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child_rest_excurs_shkola_zolotoe_colco__1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00100" y="928670"/>
            <a:ext cx="7103096" cy="5672133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00108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2">
                    <a:lumMod val="75000"/>
                  </a:schemeClr>
                </a:solidFill>
              </a:rPr>
              <a:t>Города Золотого кольца России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 advTm="81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7776864" cy="6336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2734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Изучи </a:t>
            </a:r>
            <a:r>
              <a:rPr lang="ru-RU" b="1" dirty="0"/>
              <a:t>Герб </a:t>
            </a:r>
            <a:r>
              <a:rPr lang="ru-RU" b="1" dirty="0" err="1">
                <a:hlinkClick r:id="rId2" tooltip="Атнинский район"/>
              </a:rPr>
              <a:t>Атни́нского</a:t>
            </a:r>
            <a:r>
              <a:rPr lang="ru-RU" b="1" dirty="0">
                <a:hlinkClick r:id="rId2" tooltip="Атнинский район"/>
              </a:rPr>
              <a:t> муниципального района</a:t>
            </a:r>
            <a:r>
              <a:rPr lang="ru-RU" dirty="0"/>
              <a:t> </a:t>
            </a:r>
            <a:r>
              <a:rPr lang="ru-RU" dirty="0">
                <a:hlinkClick r:id="rId3" tooltip="Татарстан"/>
              </a:rPr>
              <a:t>Республики Татарстан</a:t>
            </a:r>
            <a:r>
              <a:rPr lang="ru-RU" dirty="0"/>
              <a:t> </a:t>
            </a:r>
            <a:r>
              <a:rPr lang="ru-RU" dirty="0">
                <a:hlinkClick r:id="rId4" tooltip="Россия"/>
              </a:rPr>
              <a:t>Российской </a:t>
            </a:r>
            <a:r>
              <a:rPr lang="ru-RU" dirty="0" smtClean="0">
                <a:hlinkClick r:id="rId4" tooltip="Россия"/>
              </a:rPr>
              <a:t>Федерации</a:t>
            </a:r>
            <a:r>
              <a:rPr lang="ru-RU" dirty="0" smtClean="0"/>
              <a:t>.</a:t>
            </a:r>
          </a:p>
          <a:p>
            <a:r>
              <a:rPr lang="ru-RU" dirty="0" smtClean="0"/>
              <a:t>2. Нарисуй в альбоме наш герб и отправь для оценивания.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Домашняя работа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15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  <a:effectLst/>
              </a:rPr>
              <a:t>Герб </a:t>
            </a:r>
            <a:r>
              <a:rPr lang="ru-RU" dirty="0" err="1">
                <a:solidFill>
                  <a:srgbClr val="FF0000"/>
                </a:solidFill>
                <a:effectLst/>
              </a:rPr>
              <a:t>Атнинского</a:t>
            </a:r>
            <a:r>
              <a:rPr lang="ru-RU" dirty="0">
                <a:solidFill>
                  <a:srgbClr val="FF0000"/>
                </a:solidFill>
                <a:effectLst/>
              </a:rPr>
              <a:t> района Татарстана</a:t>
            </a:r>
            <a:endParaRPr lang="ru-RU" dirty="0">
              <a:solidFill>
                <a:srgbClr val="FF0000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73535736"/>
              </p:ext>
            </p:extLst>
          </p:nvPr>
        </p:nvGraphicFramePr>
        <p:xfrm>
          <a:off x="4499992" y="1484784"/>
          <a:ext cx="4059238" cy="4307823"/>
        </p:xfrm>
        <a:graphic>
          <a:graphicData uri="http://schemas.openxmlformats.org/drawingml/2006/table">
            <a:tbl>
              <a:tblPr/>
              <a:tblGrid>
                <a:gridCol w="2029619"/>
                <a:gridCol w="2029619"/>
              </a:tblGrid>
              <a:tr h="487992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3200" dirty="0">
                          <a:effectLst/>
                        </a:rPr>
                        <a:t>Детали</a:t>
                      </a:r>
                    </a:p>
                  </a:txBody>
                  <a:tcPr marL="45103" marR="45103" marT="22551" marB="22551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32897">
                <a:tc>
                  <a:txBody>
                    <a:bodyPr/>
                    <a:lstStyle/>
                    <a:p>
                      <a:pPr fontAlgn="t"/>
                      <a:r>
                        <a:rPr lang="ru-RU" sz="2400">
                          <a:effectLst/>
                        </a:rPr>
                        <a:t>Утверждён</a:t>
                      </a:r>
                    </a:p>
                  </a:txBody>
                  <a:tcPr marL="45103" marR="45103" marT="22551" marB="22551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u="none" strike="noStrike">
                          <a:solidFill>
                            <a:srgbClr val="0B0080"/>
                          </a:solidFill>
                          <a:effectLst/>
                          <a:hlinkClick r:id="rId2" tooltip="3 марта"/>
                        </a:rPr>
                        <a:t>3 марта</a:t>
                      </a:r>
                      <a:r>
                        <a:rPr lang="ru-RU" sz="2400">
                          <a:effectLst/>
                        </a:rPr>
                        <a:t> </a:t>
                      </a:r>
                      <a:r>
                        <a:rPr lang="ru-RU" sz="2400" u="none" strike="noStrike">
                          <a:solidFill>
                            <a:srgbClr val="0B0080"/>
                          </a:solidFill>
                          <a:effectLst/>
                          <a:hlinkClick r:id="rId3" tooltip="2006 год"/>
                        </a:rPr>
                        <a:t>2006 года</a:t>
                      </a:r>
                      <a:endParaRPr lang="ru-RU" sz="2400">
                        <a:effectLst/>
                      </a:endParaRPr>
                    </a:p>
                  </a:txBody>
                  <a:tcPr marL="45103" marR="45103" marT="22551" marB="22551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  <a:tr h="617974">
                <a:tc gridSpan="2">
                  <a:txBody>
                    <a:bodyPr/>
                    <a:lstStyle/>
                    <a:p>
                      <a:pPr algn="ctr" fontAlgn="t"/>
                      <a:r>
                        <a:rPr lang="ru-RU" sz="2400" dirty="0">
                          <a:effectLst/>
                        </a:rPr>
                        <a:t>Авторский коллектив</a:t>
                      </a:r>
                    </a:p>
                  </a:txBody>
                  <a:tcPr marL="45103" marR="45103" marT="22551" marB="22551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B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24170">
                <a:tc>
                  <a:txBody>
                    <a:bodyPr/>
                    <a:lstStyle/>
                    <a:p>
                      <a:pPr fontAlgn="t"/>
                      <a:r>
                        <a:rPr lang="ru-RU" sz="2400">
                          <a:effectLst/>
                        </a:rPr>
                        <a:t>Идея герба</a:t>
                      </a:r>
                    </a:p>
                  </a:txBody>
                  <a:tcPr marL="45103" marR="45103" marT="22551" marB="22551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fontAlgn="t"/>
                      <a:r>
                        <a:rPr lang="ru-RU" sz="2400" dirty="0">
                          <a:effectLst/>
                        </a:rPr>
                        <a:t>М. Хабибуллин</a:t>
                      </a:r>
                      <a:br>
                        <a:rPr lang="ru-RU" sz="2400" dirty="0">
                          <a:effectLst/>
                        </a:rPr>
                      </a:br>
                      <a:endParaRPr lang="ru-RU" sz="2400" dirty="0">
                        <a:effectLst/>
                      </a:endParaRPr>
                    </a:p>
                  </a:txBody>
                  <a:tcPr marL="45103" marR="45103" marT="22551" marB="22551">
                    <a:lnL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2A9B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</a:tr>
            </a:tbl>
          </a:graphicData>
        </a:graphic>
      </p:graphicFrame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3462"/>
            <a:ext cx="3863566" cy="48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65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57200" y="1399592"/>
            <a:ext cx="4402832" cy="2893503"/>
          </a:xfrm>
        </p:spPr>
        <p:txBody>
          <a:bodyPr/>
          <a:lstStyle/>
          <a:p>
            <a:r>
              <a:rPr lang="ru-RU" b="0" dirty="0" smtClean="0"/>
              <a:t>«</a:t>
            </a:r>
            <a:endParaRPr lang="ru-RU" sz="32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9788" y="116632"/>
            <a:ext cx="4038600" cy="5998896"/>
          </a:xfrm>
        </p:spPr>
        <p:txBody>
          <a:bodyPr>
            <a:normAutofit lnSpcReduction="10000"/>
          </a:bodyPr>
          <a:lstStyle/>
          <a:p>
            <a:r>
              <a:rPr lang="ru-RU" sz="2800" dirty="0"/>
              <a:t>В лазоревом (синем, голубом) поле зелёный цветок </a:t>
            </a:r>
            <a:r>
              <a:rPr lang="ru-RU" sz="2800" dirty="0">
                <a:hlinkClick r:id="rId2" tooltip="Тюльпан"/>
              </a:rPr>
              <a:t>тюльпана</a:t>
            </a:r>
            <a:r>
              <a:rPr lang="ru-RU" sz="2800" dirty="0"/>
              <a:t>, тонко окаймлённый золотом; поверх всего продольно разделённое злато-серебряное </a:t>
            </a:r>
            <a:r>
              <a:rPr lang="ru-RU" sz="2800" dirty="0">
                <a:hlinkClick r:id="rId3" tooltip="Гусиное перо"/>
              </a:rPr>
              <a:t>гусиное перо</a:t>
            </a:r>
            <a:r>
              <a:rPr lang="ru-RU" sz="2800" dirty="0"/>
              <a:t>, положенное в левую выгнутую перевязь и упирающееся острым концом внутрь каймы».</a:t>
            </a:r>
          </a:p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 flipV="1">
            <a:off x="457200" y="0"/>
            <a:ext cx="8229600" cy="1554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1859340"/>
            <a:ext cx="46805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/>
              <a:t>Золото — символ урожая, богатства, стабильности, уважения и интеллекта.</a:t>
            </a:r>
          </a:p>
          <a:p>
            <a:endParaRPr lang="ru-RU" sz="2000" dirty="0"/>
          </a:p>
          <a:p>
            <a:r>
              <a:rPr lang="ru-RU" sz="2000" dirty="0"/>
              <a:t>Серебро — символ чистоты помыслов и стремлений, совершенства, мира и взаимопонимания.</a:t>
            </a:r>
          </a:p>
          <a:p>
            <a:endParaRPr lang="ru-RU" sz="2000" dirty="0"/>
          </a:p>
          <a:p>
            <a:r>
              <a:rPr lang="ru-RU" sz="2000" dirty="0"/>
              <a:t>Зелёный цвет — символ природы, здоровья, жизненного роста. Голубой цвет — символ чести, благородства, духовности.</a:t>
            </a:r>
          </a:p>
        </p:txBody>
      </p:sp>
      <p:sp>
        <p:nvSpPr>
          <p:cNvPr id="10" name="Объект 9"/>
          <p:cNvSpPr>
            <a:spLocks noGrp="1"/>
          </p:cNvSpPr>
          <p:nvPr>
            <p:ph sz="half" idx="2"/>
          </p:nvPr>
        </p:nvSpPr>
        <p:spPr>
          <a:xfrm>
            <a:off x="457200" y="1196752"/>
            <a:ext cx="4038600" cy="4918776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336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528</TotalTime>
  <Words>126</Words>
  <Application>Microsoft Office PowerPoint</Application>
  <PresentationFormat>Экран (4:3)</PresentationFormat>
  <Paragraphs>21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Бумажная</vt:lpstr>
      <vt:lpstr>«Гербы городов Золотого кольца России»</vt:lpstr>
      <vt:lpstr>Что такое  герб города?</vt:lpstr>
      <vt:lpstr>Города Золотого кольца России</vt:lpstr>
      <vt:lpstr>Презентация PowerPoint</vt:lpstr>
      <vt:lpstr>Домашняя работа </vt:lpstr>
      <vt:lpstr>Герб Атнинского района Татарстана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«Гербы городов Золотого кольца России»</dc:title>
  <dc:creator>Маргарита</dc:creator>
  <cp:lastModifiedBy>Пользователь</cp:lastModifiedBy>
  <cp:revision>55</cp:revision>
  <dcterms:created xsi:type="dcterms:W3CDTF">2010-12-11T11:13:28Z</dcterms:created>
  <dcterms:modified xsi:type="dcterms:W3CDTF">2020-04-22T05:46:43Z</dcterms:modified>
</cp:coreProperties>
</file>